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8" r:id="rId2"/>
    <p:sldId id="259" r:id="rId3"/>
    <p:sldId id="260" r:id="rId4"/>
    <p:sldId id="262" r:id="rId5"/>
    <p:sldId id="263" r:id="rId6"/>
    <p:sldId id="274" r:id="rId7"/>
    <p:sldId id="273" r:id="rId8"/>
    <p:sldId id="275" r:id="rId9"/>
    <p:sldId id="276" r:id="rId10"/>
    <p:sldId id="267" r:id="rId11"/>
    <p:sldId id="269" r:id="rId12"/>
    <p:sldId id="268" r:id="rId13"/>
    <p:sldId id="25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Estilo claro 1 - Énfasi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112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dPt>
            <c:idx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dPt>
          <c:dPt>
            <c:idx val="1"/>
            <c:bubble3D val="0"/>
            <c:spPr>
              <a:solidFill>
                <a:srgbClr val="FF9966"/>
              </a:solidFill>
              <a:ln>
                <a:solidFill>
                  <a:srgbClr val="FFFF00"/>
                </a:solidFill>
              </a:ln>
            </c:spPr>
          </c:dPt>
          <c:dPt>
            <c:idx val="2"/>
            <c:bubble3D val="0"/>
            <c:spPr>
              <a:solidFill>
                <a:srgbClr val="00CC66"/>
              </a:solidFill>
              <a:ln>
                <a:solidFill>
                  <a:srgbClr val="FFFF00"/>
                </a:solidFill>
              </a:ln>
            </c:spPr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33.0</c:v>
                </c:pt>
                <c:pt idx="1">
                  <c:v>33.0</c:v>
                </c:pt>
                <c:pt idx="2">
                  <c:v>33.0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jueves, 14 mayo de 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jueves, 14 mayo de 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jueves, 14 mayo de 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jueves, 14 mayo de 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jueves, 14 mayo de 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jueves, 14 mayo de 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jueves, 14 mayo de 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jueves, 14 mayo de 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jueves, 14 mayo de 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jueves, 14 mayo de 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jueves, 14 mayo de 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jueves, 14 mayo de 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Relationship Id="rId3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lCasal_9m_10m_55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4" t="22757" r="21779" b="15524"/>
          <a:stretch/>
        </p:blipFill>
        <p:spPr>
          <a:xfrm>
            <a:off x="456782" y="511802"/>
            <a:ext cx="8444901" cy="629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71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ALTRES</a:t>
            </a:r>
            <a:br>
              <a:rPr lang="es-ES" dirty="0" smtClean="0">
                <a:solidFill>
                  <a:srgbClr val="FFFFFF"/>
                </a:solidFill>
              </a:rPr>
            </a:br>
            <a:r>
              <a:rPr lang="es-ES" dirty="0" smtClean="0">
                <a:solidFill>
                  <a:srgbClr val="FFFFFF"/>
                </a:solidFill>
              </a:rPr>
              <a:t>PROJECTES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Marcador de texto 3"/>
          <p:cNvSpPr txBox="1">
            <a:spLocks/>
          </p:cNvSpPr>
          <p:nvPr/>
        </p:nvSpPr>
        <p:spPr>
          <a:xfrm>
            <a:off x="460184" y="2272539"/>
            <a:ext cx="2139696" cy="3556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200" dirty="0" smtClean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LECTOESCRIPTURA – LEGILAND – AMICS LECTORS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CURS DE NATACIÓ ESCOLAR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PROJECTE DE COOPERACIÓ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SETMANA DEL TEATRE –ARTS ESCÈNIQUES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DOBLE ITINERARI ACADÈMIC ESO</a:t>
            </a:r>
          </a:p>
        </p:txBody>
      </p:sp>
      <p:pic>
        <p:nvPicPr>
          <p:cNvPr id="7" name="Imagen 6" descr="IMG-20190322-WA0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53" y="792480"/>
            <a:ext cx="3286604" cy="2464953"/>
          </a:xfrm>
          <a:prstGeom prst="rect">
            <a:avLst/>
          </a:prstGeom>
        </p:spPr>
      </p:pic>
      <p:pic>
        <p:nvPicPr>
          <p:cNvPr id="8" name="Imagen 7" descr="20171213_10553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85" y="792480"/>
            <a:ext cx="2886365" cy="1623580"/>
          </a:xfrm>
          <a:prstGeom prst="rect">
            <a:avLst/>
          </a:prstGeom>
        </p:spPr>
      </p:pic>
      <p:pic>
        <p:nvPicPr>
          <p:cNvPr id="10" name="Imagen 9" descr="IMG-20200130-WA00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54" y="3364249"/>
            <a:ext cx="3286604" cy="2464953"/>
          </a:xfrm>
          <a:prstGeom prst="rect">
            <a:avLst/>
          </a:prstGeom>
        </p:spPr>
      </p:pic>
      <p:pic>
        <p:nvPicPr>
          <p:cNvPr id="12" name="Imagen 11" descr="IMG-20200212-WA00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85" y="2528756"/>
            <a:ext cx="2906061" cy="2172281"/>
          </a:xfrm>
          <a:prstGeom prst="rect">
            <a:avLst/>
          </a:prstGeom>
        </p:spPr>
      </p:pic>
      <p:pic>
        <p:nvPicPr>
          <p:cNvPr id="14" name="Imagen 13" descr="IMG-20190620-WA000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 b="12694"/>
          <a:stretch/>
        </p:blipFill>
        <p:spPr>
          <a:xfrm>
            <a:off x="6105285" y="4801295"/>
            <a:ext cx="2921721" cy="102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36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ca-ES" sz="3200" dirty="0"/>
              <a:t>P</a:t>
            </a:r>
            <a:r>
              <a:rPr lang="ca-ES" sz="3200" dirty="0" smtClean="0"/>
              <a:t>rojecte educatiu Casal</a:t>
            </a:r>
            <a:r>
              <a:rPr lang="ca-ES" sz="3200" dirty="0" smtClean="0">
                <a:solidFill>
                  <a:srgbClr val="FF6600"/>
                </a:solidFill>
              </a:rPr>
              <a:t>22</a:t>
            </a:r>
            <a:endParaRPr lang="ca-ES" sz="2400" dirty="0">
              <a:solidFill>
                <a:srgbClr val="FF6600"/>
              </a:solidFill>
            </a:endParaRPr>
          </a:p>
        </p:txBody>
      </p:sp>
      <p:graphicFrame>
        <p:nvGraphicFramePr>
          <p:cNvPr id="5" name="2 Gráfico"/>
          <p:cNvGraphicFramePr/>
          <p:nvPr>
            <p:extLst>
              <p:ext uri="{D42A27DB-BD31-4B8C-83A1-F6EECF244321}">
                <p14:modId xmlns:p14="http://schemas.microsoft.com/office/powerpoint/2010/main" val="1383551681"/>
              </p:ext>
            </p:extLst>
          </p:nvPr>
        </p:nvGraphicFramePr>
        <p:xfrm>
          <a:off x="2339752" y="2780928"/>
          <a:ext cx="4320480" cy="3032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Marcador de contenido 5"/>
          <p:cNvSpPr>
            <a:spLocks noGrp="1"/>
          </p:cNvSpPr>
          <p:nvPr>
            <p:ph sz="half" idx="2"/>
          </p:nvPr>
        </p:nvSpPr>
        <p:spPr>
          <a:xfrm>
            <a:off x="5868143" y="4851197"/>
            <a:ext cx="2818657" cy="961072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a-ES" sz="1800" b="1" dirty="0">
                <a:solidFill>
                  <a:srgbClr val="4F81BD"/>
                </a:solidFill>
              </a:rPr>
              <a:t>3</a:t>
            </a:r>
            <a:r>
              <a:rPr lang="ca-ES" sz="1800" b="1" dirty="0" smtClean="0">
                <a:solidFill>
                  <a:srgbClr val="4F81BD"/>
                </a:solidFill>
              </a:rPr>
              <a:t>0%</a:t>
            </a:r>
            <a:r>
              <a:rPr lang="ca-ES" sz="1800" dirty="0" smtClean="0">
                <a:solidFill>
                  <a:srgbClr val="4F81BD"/>
                </a:solidFill>
              </a:rPr>
              <a:t> </a:t>
            </a:r>
            <a:r>
              <a:rPr lang="ca-ES" sz="1600" dirty="0" smtClean="0">
                <a:solidFill>
                  <a:srgbClr val="4F81BD"/>
                </a:solidFill>
              </a:rPr>
              <a:t>PLEI</a:t>
            </a:r>
            <a:r>
              <a:rPr lang="ca-ES" sz="1600" b="1" dirty="0" smtClean="0">
                <a:solidFill>
                  <a:srgbClr val="4F81BD"/>
                </a:solidFill>
              </a:rPr>
              <a:t>TIC</a:t>
            </a:r>
            <a:r>
              <a:rPr lang="ca-ES" sz="1600" dirty="0" smtClean="0">
                <a:solidFill>
                  <a:srgbClr val="4F81BD"/>
                </a:solidFill>
              </a:rPr>
              <a:t> - Treball individual i cooperatiu amb </a:t>
            </a:r>
            <a:r>
              <a:rPr lang="ca-ES" sz="1600" dirty="0" err="1" smtClean="0">
                <a:solidFill>
                  <a:srgbClr val="4F81BD"/>
                </a:solidFill>
              </a:rPr>
              <a:t>l’iPad</a:t>
            </a:r>
            <a:endParaRPr lang="ca-ES" sz="1800" dirty="0" smtClean="0">
              <a:solidFill>
                <a:srgbClr val="4F81BD"/>
              </a:solidFill>
            </a:endParaRPr>
          </a:p>
        </p:txBody>
      </p:sp>
      <p:sp>
        <p:nvSpPr>
          <p:cNvPr id="12" name="Marcador de contenido 5"/>
          <p:cNvSpPr>
            <a:spLocks noGrp="1"/>
          </p:cNvSpPr>
          <p:nvPr>
            <p:ph sz="half" idx="2"/>
          </p:nvPr>
        </p:nvSpPr>
        <p:spPr>
          <a:xfrm>
            <a:off x="287286" y="3691233"/>
            <a:ext cx="2918217" cy="965245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a-ES" sz="1800" b="1" dirty="0">
                <a:solidFill>
                  <a:schemeClr val="accent1"/>
                </a:solidFill>
              </a:rPr>
              <a:t>3</a:t>
            </a:r>
            <a:r>
              <a:rPr lang="ca-ES" sz="1800" b="1" dirty="0" smtClean="0">
                <a:solidFill>
                  <a:schemeClr val="accent1"/>
                </a:solidFill>
              </a:rPr>
              <a:t>0%</a:t>
            </a:r>
            <a:r>
              <a:rPr lang="ca-ES" sz="1800" dirty="0" smtClean="0">
                <a:solidFill>
                  <a:schemeClr val="accent1"/>
                </a:solidFill>
              </a:rPr>
              <a:t> </a:t>
            </a:r>
            <a:r>
              <a:rPr lang="ca-ES" sz="1600" dirty="0" smtClean="0">
                <a:solidFill>
                  <a:schemeClr val="accent1"/>
                </a:solidFill>
              </a:rPr>
              <a:t>DIEM - Aprenentatge significatiu, experimental, vivencial: </a:t>
            </a:r>
            <a:r>
              <a:rPr lang="ca-ES" sz="1600" i="1" dirty="0" smtClean="0">
                <a:solidFill>
                  <a:schemeClr val="accent1"/>
                </a:solidFill>
              </a:rPr>
              <a:t>espais</a:t>
            </a:r>
            <a:r>
              <a:rPr lang="ca-ES" sz="1600" dirty="0" smtClean="0">
                <a:solidFill>
                  <a:schemeClr val="accent1"/>
                </a:solidFill>
              </a:rPr>
              <a:t>, projectes</a:t>
            </a:r>
            <a:endParaRPr lang="ca-ES" sz="2000" dirty="0" smtClean="0">
              <a:solidFill>
                <a:schemeClr val="accent1"/>
              </a:solidFill>
            </a:endParaRPr>
          </a:p>
        </p:txBody>
      </p:sp>
      <p:pic>
        <p:nvPicPr>
          <p:cNvPr id="3" name="Imagen 2" descr="Po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8" b="18152"/>
          <a:stretch/>
        </p:blipFill>
        <p:spPr>
          <a:xfrm>
            <a:off x="1044294" y="1824887"/>
            <a:ext cx="2420358" cy="131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Marcador de contenido 5"/>
          <p:cNvSpPr>
            <a:spLocks noGrp="1"/>
          </p:cNvSpPr>
          <p:nvPr>
            <p:ph sz="half" idx="2"/>
          </p:nvPr>
        </p:nvSpPr>
        <p:spPr>
          <a:xfrm>
            <a:off x="3563888" y="1698984"/>
            <a:ext cx="3833756" cy="609497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a-ES" sz="1800" b="1" dirty="0">
                <a:solidFill>
                  <a:schemeClr val="accent2"/>
                </a:solidFill>
              </a:rPr>
              <a:t>3</a:t>
            </a:r>
            <a:r>
              <a:rPr lang="ca-ES" sz="1800" b="1" dirty="0" smtClean="0">
                <a:solidFill>
                  <a:schemeClr val="accent2"/>
                </a:solidFill>
              </a:rPr>
              <a:t>0%</a:t>
            </a:r>
            <a:r>
              <a:rPr lang="ca-ES" sz="1800" dirty="0" smtClean="0">
                <a:solidFill>
                  <a:schemeClr val="accent2"/>
                </a:solidFill>
              </a:rPr>
              <a:t> </a:t>
            </a:r>
            <a:r>
              <a:rPr lang="ca-ES" sz="1600" dirty="0" smtClean="0">
                <a:solidFill>
                  <a:schemeClr val="accent2"/>
                </a:solidFill>
              </a:rPr>
              <a:t>Aprenentatge sistemàtic amb transferència de coneixement</a:t>
            </a:r>
            <a:endParaRPr lang="ca-ES" sz="2000" dirty="0" smtClean="0">
              <a:solidFill>
                <a:schemeClr val="accent2"/>
              </a:solidFill>
            </a:endParaRPr>
          </a:p>
        </p:txBody>
      </p:sp>
      <p:pic>
        <p:nvPicPr>
          <p:cNvPr id="4" name="Imagen 3" descr="IMG-20190404-WA000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9" r="13011" b="15345"/>
          <a:stretch/>
        </p:blipFill>
        <p:spPr>
          <a:xfrm>
            <a:off x="5992710" y="2909968"/>
            <a:ext cx="2495590" cy="1562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 descr="IMG-20190610-WA000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0"/>
          <a:stretch/>
        </p:blipFill>
        <p:spPr>
          <a:xfrm>
            <a:off x="592735" y="4686646"/>
            <a:ext cx="2345381" cy="1483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427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RESULTATS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3330750" cy="1676245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COMPETÈNCIES BÀSIQUES PRIMÀRIA I SECUNDÀRIA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GRADUATS ESO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FIRST CERTIFICATE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PERFIL DE SORTIDA</a:t>
            </a:r>
          </a:p>
        </p:txBody>
      </p:sp>
      <p:pic>
        <p:nvPicPr>
          <p:cNvPr id="8" name="Imagen 7" descr="CbA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83" y="792480"/>
            <a:ext cx="4173035" cy="2504930"/>
          </a:xfrm>
          <a:prstGeom prst="rect">
            <a:avLst/>
          </a:prstGeom>
        </p:spPr>
      </p:pic>
      <p:pic>
        <p:nvPicPr>
          <p:cNvPr id="3" name="Imagen 2" descr="Sin títu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31" y="4010363"/>
            <a:ext cx="3817468" cy="2291495"/>
          </a:xfrm>
          <a:prstGeom prst="rect">
            <a:avLst/>
          </a:prstGeom>
        </p:spPr>
      </p:pic>
      <p:pic>
        <p:nvPicPr>
          <p:cNvPr id="5" name="Imagen 4" descr="Sin títul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0" y="4010363"/>
            <a:ext cx="3809042" cy="2291495"/>
          </a:xfrm>
          <a:prstGeom prst="rect">
            <a:avLst/>
          </a:prstGeom>
        </p:spPr>
      </p:pic>
      <p:sp>
        <p:nvSpPr>
          <p:cNvPr id="9" name="Marcador de texto 3"/>
          <p:cNvSpPr txBox="1">
            <a:spLocks/>
          </p:cNvSpPr>
          <p:nvPr/>
        </p:nvSpPr>
        <p:spPr>
          <a:xfrm>
            <a:off x="4115982" y="3308549"/>
            <a:ext cx="4173035" cy="27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000" dirty="0" smtClean="0"/>
              <a:t>Avaluació ESO 2018</a:t>
            </a:r>
          </a:p>
        </p:txBody>
      </p:sp>
      <p:sp>
        <p:nvSpPr>
          <p:cNvPr id="11" name="Marcador de texto 3"/>
          <p:cNvSpPr txBox="1">
            <a:spLocks/>
          </p:cNvSpPr>
          <p:nvPr/>
        </p:nvSpPr>
        <p:spPr>
          <a:xfrm>
            <a:off x="427051" y="6301858"/>
            <a:ext cx="3290556" cy="27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000" dirty="0" smtClean="0"/>
              <a:t>Continuïtat estudis post-obligatoris</a:t>
            </a:r>
          </a:p>
        </p:txBody>
      </p:sp>
      <p:sp>
        <p:nvSpPr>
          <p:cNvPr id="12" name="Marcador de texto 3"/>
          <p:cNvSpPr txBox="1">
            <a:spLocks/>
          </p:cNvSpPr>
          <p:nvPr/>
        </p:nvSpPr>
        <p:spPr>
          <a:xfrm>
            <a:off x="4790643" y="6301858"/>
            <a:ext cx="3290556" cy="27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000" dirty="0" smtClean="0"/>
              <a:t>Alumnes repetidors</a:t>
            </a:r>
          </a:p>
        </p:txBody>
      </p:sp>
    </p:spTree>
    <p:extLst>
      <p:ext uri="{BB962C8B-B14F-4D97-AF65-F5344CB8AC3E}">
        <p14:creationId xmlns:p14="http://schemas.microsoft.com/office/powerpoint/2010/main" val="3393939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lCasal_9m_10m_55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28803" r="3991" b="30278"/>
          <a:stretch/>
        </p:blipFill>
        <p:spPr>
          <a:xfrm>
            <a:off x="256244" y="4084481"/>
            <a:ext cx="8366913" cy="2644024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685800" y="1949482"/>
            <a:ext cx="7848600" cy="1349343"/>
          </a:xfrm>
        </p:spPr>
        <p:txBody>
          <a:bodyPr/>
          <a:lstStyle/>
          <a:p>
            <a:pPr algn="ctr"/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3600" dirty="0" smtClean="0"/>
              <a:t>GRÀCIES PER LA VOSTRA </a:t>
            </a:r>
            <a:r>
              <a:rPr lang="es-ES" sz="3600" dirty="0" smtClean="0">
                <a:solidFill>
                  <a:schemeClr val="accent1">
                    <a:lumMod val="50000"/>
                  </a:schemeClr>
                </a:solidFill>
              </a:rPr>
              <a:t>CONFIANÇA</a:t>
            </a:r>
            <a:r>
              <a:rPr lang="es-ES" sz="3600" dirty="0" smtClean="0"/>
              <a:t> i </a:t>
            </a:r>
            <a:r>
              <a:rPr lang="es-ES" sz="3600" dirty="0" smtClean="0">
                <a:solidFill>
                  <a:srgbClr val="FF6600"/>
                </a:solidFill>
              </a:rPr>
              <a:t>ATENCIÓ</a:t>
            </a:r>
            <a:endParaRPr lang="es-ES" sz="3600" dirty="0">
              <a:solidFill>
                <a:srgbClr val="FF6600"/>
              </a:solidFill>
            </a:endParaRPr>
          </a:p>
        </p:txBody>
      </p:sp>
      <p:pic>
        <p:nvPicPr>
          <p:cNvPr id="5" name="Imagen 4" descr="IMG-20190912-WA000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7052" b="11472"/>
          <a:stretch/>
        </p:blipFill>
        <p:spPr>
          <a:xfrm>
            <a:off x="4795081" y="4511658"/>
            <a:ext cx="3404718" cy="1882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/>
          <p:cNvSpPr txBox="1"/>
          <p:nvPr/>
        </p:nvSpPr>
        <p:spPr>
          <a:xfrm>
            <a:off x="1671155" y="969171"/>
            <a:ext cx="5804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dirty="0" smtClean="0">
                <a:solidFill>
                  <a:schemeClr val="accent1">
                    <a:lumMod val="75000"/>
                  </a:schemeClr>
                </a:solidFill>
              </a:rPr>
              <a:t>Molta sort en la vostra elecció! </a:t>
            </a:r>
            <a:br>
              <a:rPr lang="ca-ES" sz="20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ca-E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5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lCasal_9m_10m_55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34552" r="46148" b="46829"/>
          <a:stretch/>
        </p:blipFill>
        <p:spPr>
          <a:xfrm>
            <a:off x="579334" y="2105440"/>
            <a:ext cx="4077617" cy="120310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047256" y="4121762"/>
            <a:ext cx="2094514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L’escola</a:t>
            </a:r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pPr algn="r"/>
            <a:r>
              <a:rPr lang="ca-ES" dirty="0" smtClean="0"/>
              <a:t>.</a:t>
            </a:r>
            <a:endParaRPr lang="ca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3619047" y="4121762"/>
            <a:ext cx="2075807" cy="1477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Projecte educatiu</a:t>
            </a:r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pPr algn="r"/>
            <a:r>
              <a:rPr lang="ca-ES" dirty="0" smtClean="0"/>
              <a:t>.</a:t>
            </a:r>
            <a:endParaRPr lang="ca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6127567" y="4121762"/>
            <a:ext cx="2046374" cy="147732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Resultats</a:t>
            </a:r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pPr algn="r"/>
            <a:r>
              <a:rPr lang="ca-ES" dirty="0" smtClean="0"/>
              <a:t>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43263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L’ESCOLA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2199821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ESCOLA PETITA I FAMILIAR 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UNA SOLA LÍNIA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DE P3 A ESO4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GRUPS REDUÏTS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ATENCIÓ PERSONALITZADA</a:t>
            </a:r>
          </a:p>
          <a:p>
            <a:pPr marL="285750" indent="-285750">
              <a:buFont typeface="Arial"/>
              <a:buChar char="•"/>
            </a:pPr>
            <a:endParaRPr lang="es-ES" dirty="0"/>
          </a:p>
          <a:p>
            <a:pPr marL="285750" indent="-285750">
              <a:buFont typeface="Arial"/>
              <a:buChar char="•"/>
            </a:pPr>
            <a:endParaRPr lang="es-ES" dirty="0" smtClean="0"/>
          </a:p>
        </p:txBody>
      </p:sp>
      <p:sp>
        <p:nvSpPr>
          <p:cNvPr id="6" name="Marcador de texto 3"/>
          <p:cNvSpPr txBox="1">
            <a:spLocks/>
          </p:cNvSpPr>
          <p:nvPr/>
        </p:nvSpPr>
        <p:spPr>
          <a:xfrm>
            <a:off x="460184" y="4444818"/>
            <a:ext cx="2139696" cy="19829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ESCOLA PRIVADA CONCERTADA PER LA GENERALITAT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DES DE 1967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285 ALUMNES I 28 PROFESSORS</a:t>
            </a:r>
            <a:endParaRPr lang="es-ES" dirty="0"/>
          </a:p>
        </p:txBody>
      </p:sp>
      <p:pic>
        <p:nvPicPr>
          <p:cNvPr id="8" name="Marcador de posición de imagen 7" descr="IMG_20200121_154613_266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806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Skyline Casal[1]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33442" r="3684" b="32145"/>
          <a:stretch/>
        </p:blipFill>
        <p:spPr>
          <a:xfrm>
            <a:off x="793803" y="4676810"/>
            <a:ext cx="7999092" cy="2088080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430565"/>
              </p:ext>
            </p:extLst>
          </p:nvPr>
        </p:nvGraphicFramePr>
        <p:xfrm>
          <a:off x="457200" y="2330905"/>
          <a:ext cx="8079235" cy="18911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002274"/>
                <a:gridCol w="2071364"/>
                <a:gridCol w="1224748"/>
                <a:gridCol w="2010058"/>
                <a:gridCol w="1770791"/>
              </a:tblGrid>
              <a:tr h="495330"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 smtClean="0">
                          <a:latin typeface="Calibri"/>
                          <a:cs typeface="Calibri"/>
                        </a:rPr>
                        <a:t>Acollida</a:t>
                      </a:r>
                      <a:endParaRPr lang="ca-ES" sz="14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 smtClean="0">
                          <a:latin typeface="Calibri"/>
                          <a:cs typeface="Calibri"/>
                        </a:rPr>
                        <a:t>Activitats del matí</a:t>
                      </a:r>
                      <a:endParaRPr lang="ca-ES" sz="14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 smtClean="0">
                          <a:latin typeface="Calibri"/>
                          <a:cs typeface="Calibri"/>
                        </a:rPr>
                        <a:t>Menjador</a:t>
                      </a:r>
                      <a:endParaRPr lang="ca-ES" sz="14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 smtClean="0">
                          <a:latin typeface="Calibri"/>
                          <a:cs typeface="Calibri"/>
                        </a:rPr>
                        <a:t>Activitats de la tarda</a:t>
                      </a:r>
                      <a:endParaRPr lang="ca-ES" sz="14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 smtClean="0">
                          <a:latin typeface="Calibri"/>
                          <a:cs typeface="Calibri"/>
                        </a:rPr>
                        <a:t>Extraescolars</a:t>
                      </a:r>
                      <a:endParaRPr lang="ca-ES" sz="14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</a:tr>
              <a:tr h="600894"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 smtClean="0">
                          <a:latin typeface="Calibri"/>
                          <a:cs typeface="Calibri"/>
                        </a:rPr>
                        <a:t>De 8 a 9</a:t>
                      </a:r>
                      <a:endParaRPr lang="ca-ES" sz="14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 smtClean="0">
                          <a:latin typeface="Calibri"/>
                          <a:cs typeface="Calibri"/>
                        </a:rPr>
                        <a:t>De 9 a 1</a:t>
                      </a:r>
                    </a:p>
                    <a:p>
                      <a:pPr algn="ctr"/>
                      <a:r>
                        <a:rPr lang="ca-ES" sz="1400" noProof="0" dirty="0" smtClean="0">
                          <a:latin typeface="Calibri"/>
                          <a:cs typeface="Calibri"/>
                        </a:rPr>
                        <a:t>(ESO de 8.30h a 13h)</a:t>
                      </a:r>
                      <a:endParaRPr lang="ca-ES" sz="14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 smtClean="0">
                          <a:latin typeface="Calibri"/>
                          <a:cs typeface="Calibri"/>
                        </a:rPr>
                        <a:t>De 1 a 3</a:t>
                      </a:r>
                      <a:endParaRPr lang="ca-ES" sz="14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 smtClean="0">
                          <a:latin typeface="Calibri"/>
                          <a:cs typeface="Calibri"/>
                        </a:rPr>
                        <a:t>De 3 a 5</a:t>
                      </a:r>
                      <a:endParaRPr lang="ca-ES" sz="14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 smtClean="0">
                          <a:latin typeface="Calibri"/>
                          <a:cs typeface="Calibri"/>
                        </a:rPr>
                        <a:t>De 5 a 6.30</a:t>
                      </a:r>
                      <a:endParaRPr lang="ca-ES" sz="14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tint val="20000"/>
                        <a:alpha val="80000"/>
                      </a:schemeClr>
                    </a:solidFill>
                  </a:tcPr>
                </a:tc>
              </a:tr>
              <a:tr h="337693">
                <a:tc rowSpan="2">
                  <a:txBody>
                    <a:bodyPr/>
                    <a:lstStyle/>
                    <a:p>
                      <a:pPr algn="ctr"/>
                      <a:r>
                        <a:rPr lang="ca-ES" sz="1200" noProof="0" dirty="0" smtClean="0">
                          <a:latin typeface="Calibri"/>
                          <a:cs typeface="Calibri"/>
                        </a:rPr>
                        <a:t>Fins a 40 € o 5 €</a:t>
                      </a:r>
                      <a:r>
                        <a:rPr lang="ca-ES" sz="1200" baseline="0" noProof="0" dirty="0" smtClean="0">
                          <a:latin typeface="Calibri"/>
                          <a:cs typeface="Calibri"/>
                        </a:rPr>
                        <a:t> / dia</a:t>
                      </a:r>
                      <a:endParaRPr lang="ca-ES" sz="12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a-ES" sz="1200" noProof="0" dirty="0" smtClean="0">
                          <a:latin typeface="Calibri"/>
                          <a:cs typeface="Calibri"/>
                        </a:rPr>
                        <a:t>Activitats complementàries i serveis escolars:</a:t>
                      </a:r>
                      <a:r>
                        <a:rPr lang="ca-ES" sz="1200" baseline="0" noProof="0" dirty="0" smtClean="0">
                          <a:latin typeface="Calibri"/>
                          <a:cs typeface="Calibri"/>
                        </a:rPr>
                        <a:t> 150.50 €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a-ES" sz="12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a-ES" sz="12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a-ES" sz="1200" noProof="0" dirty="0" smtClean="0">
                          <a:latin typeface="Calibri"/>
                          <a:cs typeface="Calibri"/>
                        </a:rPr>
                        <a:t>Segons modalitat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</a:tr>
              <a:tr h="342079">
                <a:tc vMerge="1">
                  <a:txBody>
                    <a:bodyPr/>
                    <a:lstStyle/>
                    <a:p>
                      <a:pPr algn="ctr"/>
                      <a:endParaRPr lang="ca-ES" sz="12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400" baseline="0" noProof="0" dirty="0" smtClean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200" noProof="0" dirty="0" smtClean="0">
                          <a:latin typeface="Calibri"/>
                          <a:cs typeface="Calibri"/>
                        </a:rPr>
                        <a:t>Fins a 127.5 € </a:t>
                      </a:r>
                    </a:p>
                    <a:p>
                      <a:pPr algn="ctr"/>
                      <a:r>
                        <a:rPr lang="es-ES" sz="1200" noProof="0" dirty="0" smtClean="0">
                          <a:latin typeface="Calibri"/>
                          <a:cs typeface="Calibri"/>
                        </a:rPr>
                        <a:t>o 8</a:t>
                      </a:r>
                      <a:r>
                        <a:rPr lang="ca-ES" sz="1200" noProof="0" dirty="0" smtClean="0">
                          <a:latin typeface="Calibri"/>
                          <a:cs typeface="Calibri"/>
                        </a:rPr>
                        <a:t> € / àpat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4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a-ES" sz="1200" noProof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4322282"/>
            <a:ext cx="7919446" cy="148160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 algn="l">
              <a:buFont typeface="Arial"/>
              <a:buChar char="•"/>
            </a:pPr>
            <a:r>
              <a:rPr lang="ca-E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Horari continuat de 8h (aula d’acollida) a 18.30h (activitats extraescolars) </a:t>
            </a:r>
            <a:r>
              <a:rPr lang="ca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Horari lectiu: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a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Infantil i primària: de 9 a 1, i de 3 a 5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a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ESO: de 8.30h a 1, i de 3 a 5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ca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Menjador escolar de 1 a 3. Atès per mestres i professors. </a:t>
            </a:r>
            <a:r>
              <a:rPr lang="ca-E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Cuina pròpia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ca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Activitats escolars al migdia i a l’acabament de les classes de la tarda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57200" y="792480"/>
            <a:ext cx="2142680" cy="126492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800" dirty="0" smtClean="0">
                <a:solidFill>
                  <a:srgbClr val="FFFFFF"/>
                </a:solidFill>
              </a:rPr>
              <a:t>Horaris i serveis</a:t>
            </a:r>
            <a:endParaRPr lang="ca-E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9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141769" y="959580"/>
            <a:ext cx="2807541" cy="2585323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L’entorn natural</a:t>
            </a:r>
          </a:p>
          <a:p>
            <a:endParaRPr lang="ca-ES" dirty="0" smtClean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/>
          </a:p>
          <a:p>
            <a:pPr algn="r"/>
            <a:r>
              <a:rPr lang="ca-ES" dirty="0" smtClean="0">
                <a:solidFill>
                  <a:srgbClr val="FFFFFF"/>
                </a:solidFill>
              </a:rPr>
              <a:t>.</a:t>
            </a:r>
            <a:endParaRPr lang="ca-ES" dirty="0">
              <a:solidFill>
                <a:srgbClr val="FFFFFF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034861" y="959580"/>
            <a:ext cx="2807541" cy="258532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L’entorn tecnològic</a:t>
            </a:r>
          </a:p>
          <a:p>
            <a:endParaRPr lang="ca-ES" dirty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/>
          </a:p>
          <a:p>
            <a:pPr algn="r"/>
            <a:r>
              <a:rPr lang="ca-ES" dirty="0" smtClean="0">
                <a:solidFill>
                  <a:srgbClr val="FFFFFF"/>
                </a:solidFill>
              </a:rPr>
              <a:t>.</a:t>
            </a:r>
            <a:endParaRPr lang="ca-ES" dirty="0">
              <a:solidFill>
                <a:srgbClr val="FFFFFF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141769" y="3675298"/>
            <a:ext cx="2807541" cy="258532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L’entorn internacional</a:t>
            </a:r>
          </a:p>
          <a:p>
            <a:endParaRPr lang="ca-ES" dirty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/>
          </a:p>
          <a:p>
            <a:pPr algn="r"/>
            <a:r>
              <a:rPr lang="ca-ES" dirty="0" smtClean="0">
                <a:solidFill>
                  <a:srgbClr val="FFFFFF"/>
                </a:solidFill>
              </a:rPr>
              <a:t>.</a:t>
            </a:r>
            <a:endParaRPr lang="ca-ES" dirty="0">
              <a:solidFill>
                <a:srgbClr val="FFFFFF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034861" y="3675298"/>
            <a:ext cx="2807541" cy="258532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L’entorn emocional</a:t>
            </a:r>
          </a:p>
          <a:p>
            <a:endParaRPr lang="ca-ES" dirty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/>
          </a:p>
          <a:p>
            <a:pPr algn="r"/>
            <a:r>
              <a:rPr lang="ca-ES" dirty="0" smtClean="0">
                <a:solidFill>
                  <a:srgbClr val="FFFFFF"/>
                </a:solidFill>
              </a:rPr>
              <a:t>.</a:t>
            </a:r>
            <a:endParaRPr lang="ca-ES" dirty="0">
              <a:solidFill>
                <a:srgbClr val="FFFFFF"/>
              </a:solidFill>
            </a:endParaRPr>
          </a:p>
        </p:txBody>
      </p:sp>
      <p:pic>
        <p:nvPicPr>
          <p:cNvPr id="19" name="Imagen 18" descr="Logo F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51" y="3922793"/>
            <a:ext cx="2454363" cy="2024995"/>
          </a:xfrm>
          <a:prstGeom prst="rect">
            <a:avLst/>
          </a:prstGeom>
        </p:spPr>
      </p:pic>
      <p:sp>
        <p:nvSpPr>
          <p:cNvPr id="2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46826" y="959580"/>
            <a:ext cx="2273388" cy="134638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r>
              <a:rPr lang="es-ES" sz="2400" b="1" dirty="0" smtClean="0">
                <a:solidFill>
                  <a:srgbClr val="FFFFFF"/>
                </a:solidFill>
              </a:rPr>
              <a:t>PROJECTE EDUCATIU</a:t>
            </a:r>
          </a:p>
        </p:txBody>
      </p:sp>
    </p:spTree>
    <p:extLst>
      <p:ext uri="{BB962C8B-B14F-4D97-AF65-F5344CB8AC3E}">
        <p14:creationId xmlns:p14="http://schemas.microsoft.com/office/powerpoint/2010/main" val="125990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59580"/>
            <a:ext cx="2142680" cy="1190420"/>
          </a:xfrm>
          <a:solidFill>
            <a:schemeClr val="accent2"/>
          </a:solidFill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PROJECTE</a:t>
            </a:r>
            <a:br>
              <a:rPr lang="es-ES" dirty="0" smtClean="0">
                <a:solidFill>
                  <a:srgbClr val="FFFFFF"/>
                </a:solidFill>
              </a:rPr>
            </a:br>
            <a:r>
              <a:rPr lang="es-ES" dirty="0" smtClean="0">
                <a:solidFill>
                  <a:srgbClr val="FFFFFF"/>
                </a:solidFill>
              </a:rPr>
              <a:t>NATURA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034861" y="959580"/>
            <a:ext cx="2807541" cy="258532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/>
          </a:p>
          <a:p>
            <a:pPr algn="r"/>
            <a:r>
              <a:rPr lang="ca-ES" dirty="0" smtClean="0">
                <a:solidFill>
                  <a:srgbClr val="FFFFFF"/>
                </a:solidFill>
              </a:rPr>
              <a:t>.</a:t>
            </a:r>
            <a:endParaRPr lang="ca-ES" dirty="0">
              <a:solidFill>
                <a:srgbClr val="FFFFFF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141769" y="3675298"/>
            <a:ext cx="2807541" cy="258532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/>
          </a:p>
          <a:p>
            <a:pPr algn="r"/>
            <a:r>
              <a:rPr lang="ca-ES" dirty="0" smtClean="0">
                <a:solidFill>
                  <a:srgbClr val="FFFFFF"/>
                </a:solidFill>
              </a:rPr>
              <a:t>.</a:t>
            </a:r>
            <a:endParaRPr lang="ca-ES" dirty="0">
              <a:solidFill>
                <a:srgbClr val="FFFFFF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034861" y="3675298"/>
            <a:ext cx="2807541" cy="258532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/>
          </a:p>
          <a:p>
            <a:pPr algn="r"/>
            <a:r>
              <a:rPr lang="ca-ES" dirty="0" smtClean="0">
                <a:solidFill>
                  <a:srgbClr val="FFFFFF"/>
                </a:solidFill>
              </a:rPr>
              <a:t>.</a:t>
            </a:r>
            <a:endParaRPr lang="ca-ES" dirty="0">
              <a:solidFill>
                <a:srgbClr val="FFFFFF"/>
              </a:solidFill>
            </a:endParaRPr>
          </a:p>
        </p:txBody>
      </p:sp>
      <p:pic>
        <p:nvPicPr>
          <p:cNvPr id="9" name="Marcador de posición de imagen 4" descr="IMG-20191121-WA000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6" b="23796"/>
          <a:stretch>
            <a:fillRect/>
          </a:stretch>
        </p:blipFill>
        <p:spPr>
          <a:xfrm>
            <a:off x="3141769" y="959580"/>
            <a:ext cx="2775180" cy="25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2272539"/>
            <a:ext cx="2139696" cy="109171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b="1" dirty="0" smtClean="0"/>
              <a:t>INFANTIL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/>
              <a:t>CICLE INCIAL PRIMÀRIA</a:t>
            </a:r>
          </a:p>
        </p:txBody>
      </p:sp>
      <p:sp>
        <p:nvSpPr>
          <p:cNvPr id="12" name="Marcador de texto 3"/>
          <p:cNvSpPr txBox="1">
            <a:spLocks/>
          </p:cNvSpPr>
          <p:nvPr/>
        </p:nvSpPr>
        <p:spPr>
          <a:xfrm>
            <a:off x="460184" y="3364249"/>
            <a:ext cx="2139696" cy="30634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INICIATIVA I AUTONOMIA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IMAGINACIÓ I CREATIVITAT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CONCENTRACIÓ I COOPERACIÓ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DESENVOLUP. COGNITIU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CONFIANÇA EN UN MATEIX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353450" y="1191969"/>
            <a:ext cx="219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Entorn natural</a:t>
            </a:r>
            <a:endParaRPr lang="ca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4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59579"/>
            <a:ext cx="2142680" cy="1413217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PLEITIC - PROJECTE</a:t>
            </a:r>
            <a:br>
              <a:rPr lang="es-ES" dirty="0" smtClean="0">
                <a:solidFill>
                  <a:srgbClr val="FFFFFF"/>
                </a:solidFill>
              </a:rPr>
            </a:br>
            <a:r>
              <a:rPr lang="es-ES" dirty="0" smtClean="0">
                <a:solidFill>
                  <a:srgbClr val="FFFFFF"/>
                </a:solidFill>
              </a:rPr>
              <a:t>TECNOLÒGIC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141769" y="3675298"/>
            <a:ext cx="2807541" cy="258532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/>
          </a:p>
          <a:p>
            <a:pPr algn="r"/>
            <a:r>
              <a:rPr lang="ca-ES" dirty="0" smtClean="0">
                <a:solidFill>
                  <a:srgbClr val="FFFFFF"/>
                </a:solidFill>
              </a:rPr>
              <a:t>.</a:t>
            </a:r>
            <a:endParaRPr lang="ca-ES" dirty="0">
              <a:solidFill>
                <a:srgbClr val="FFFFFF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034861" y="3675298"/>
            <a:ext cx="2807541" cy="258532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/>
          </a:p>
          <a:p>
            <a:pPr algn="r"/>
            <a:r>
              <a:rPr lang="ca-ES" dirty="0" smtClean="0">
                <a:solidFill>
                  <a:srgbClr val="FFFFFF"/>
                </a:solidFill>
              </a:rPr>
              <a:t>.</a:t>
            </a:r>
            <a:endParaRPr lang="ca-ES" dirty="0">
              <a:solidFill>
                <a:srgbClr val="FFFFFF"/>
              </a:solidFill>
            </a:endParaRPr>
          </a:p>
        </p:txBody>
      </p:sp>
      <p:pic>
        <p:nvPicPr>
          <p:cNvPr id="9" name="Marcador de posición de imagen 4" descr="IMG-20191121-WA000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6" b="23796"/>
          <a:stretch>
            <a:fillRect/>
          </a:stretch>
        </p:blipFill>
        <p:spPr>
          <a:xfrm>
            <a:off x="3141769" y="959580"/>
            <a:ext cx="2775180" cy="25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2473057"/>
            <a:ext cx="2139696" cy="768653"/>
          </a:xfr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b="1" dirty="0" smtClean="0"/>
              <a:t>A PARTIR DE 3r DE  PRIMÀRIA</a:t>
            </a:r>
          </a:p>
          <a:p>
            <a:pPr marL="285750" indent="-285750">
              <a:buFont typeface="Arial"/>
              <a:buChar char="•"/>
            </a:pPr>
            <a:endParaRPr lang="es-ES" b="1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3353450" y="1191969"/>
            <a:ext cx="219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Entorn natural</a:t>
            </a:r>
            <a:endParaRPr lang="ca-ES" dirty="0">
              <a:solidFill>
                <a:srgbClr val="FFFFFF"/>
              </a:solidFill>
            </a:endParaRPr>
          </a:p>
        </p:txBody>
      </p:sp>
      <p:pic>
        <p:nvPicPr>
          <p:cNvPr id="16" name="Marcador de posición de imagen 6" descr="IMG-20190404-WA0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 r="23939"/>
          <a:stretch>
            <a:fillRect/>
          </a:stretch>
        </p:blipFill>
        <p:spPr>
          <a:xfrm>
            <a:off x="6034861" y="981327"/>
            <a:ext cx="2805548" cy="261361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/>
          <p:cNvSpPr txBox="1"/>
          <p:nvPr/>
        </p:nvSpPr>
        <p:spPr>
          <a:xfrm>
            <a:off x="6402519" y="1191969"/>
            <a:ext cx="219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Entorn tecnològic</a:t>
            </a:r>
            <a:endParaRPr lang="ca-ES" dirty="0">
              <a:solidFill>
                <a:srgbClr val="FFFFFF"/>
              </a:solidFill>
            </a:endParaRPr>
          </a:p>
        </p:txBody>
      </p:sp>
      <p:sp>
        <p:nvSpPr>
          <p:cNvPr id="18" name="Marcador de texto 3"/>
          <p:cNvSpPr txBox="1">
            <a:spLocks/>
          </p:cNvSpPr>
          <p:nvPr/>
        </p:nvSpPr>
        <p:spPr>
          <a:xfrm>
            <a:off x="460184" y="3408810"/>
            <a:ext cx="2139696" cy="28518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s-ES" dirty="0" smtClean="0"/>
              <a:t>ÚS DE L’IPAD A L’AULA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ADQUISICIÓ I MILLORA DE LA COMPETÈNCIA DIGITAL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ENTORN D’APRENENTATGE PERSONALITZAT – TRANSVERSAL</a:t>
            </a:r>
            <a:r>
              <a:rPr lang="es-ES" dirty="0"/>
              <a:t> </a:t>
            </a:r>
            <a:r>
              <a:rPr lang="es-ES" dirty="0" smtClean="0"/>
              <a:t>-COL·LABORATIU - COMPETENCIAL</a:t>
            </a:r>
          </a:p>
        </p:txBody>
      </p:sp>
    </p:spTree>
    <p:extLst>
      <p:ext uri="{BB962C8B-B14F-4D97-AF65-F5344CB8AC3E}">
        <p14:creationId xmlns:p14="http://schemas.microsoft.com/office/powerpoint/2010/main" val="392832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59579"/>
            <a:ext cx="2142680" cy="1368659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PROJECTE</a:t>
            </a:r>
            <a:br>
              <a:rPr lang="es-ES" dirty="0" smtClean="0">
                <a:solidFill>
                  <a:srgbClr val="FFFFFF"/>
                </a:solidFill>
              </a:rPr>
            </a:br>
            <a:r>
              <a:rPr lang="es-ES" dirty="0" smtClean="0">
                <a:solidFill>
                  <a:srgbClr val="FFFFFF"/>
                </a:solidFill>
              </a:rPr>
              <a:t>INTERNACIONAL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034861" y="3675298"/>
            <a:ext cx="2807541" cy="258532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/>
          </a:p>
          <a:p>
            <a:pPr algn="r"/>
            <a:r>
              <a:rPr lang="ca-ES" dirty="0" smtClean="0">
                <a:solidFill>
                  <a:srgbClr val="FFFFFF"/>
                </a:solidFill>
              </a:rPr>
              <a:t>.</a:t>
            </a:r>
            <a:endParaRPr lang="ca-ES" dirty="0">
              <a:solidFill>
                <a:srgbClr val="FFFFFF"/>
              </a:solidFill>
            </a:endParaRPr>
          </a:p>
        </p:txBody>
      </p:sp>
      <p:pic>
        <p:nvPicPr>
          <p:cNvPr id="9" name="Marcador de posición de imagen 4" descr="IMG-20191121-WA000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6" b="23796"/>
          <a:stretch>
            <a:fillRect/>
          </a:stretch>
        </p:blipFill>
        <p:spPr>
          <a:xfrm>
            <a:off x="3141769" y="959580"/>
            <a:ext cx="2775180" cy="25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2484197"/>
            <a:ext cx="2139696" cy="75751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b="1" dirty="0" smtClean="0"/>
              <a:t>DES DELS 3 ANYS</a:t>
            </a:r>
          </a:p>
          <a:p>
            <a:pPr marL="285750" indent="-285750">
              <a:buFont typeface="Arial"/>
              <a:buChar char="•"/>
            </a:pPr>
            <a:endParaRPr lang="es-ES" b="1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3353450" y="1191969"/>
            <a:ext cx="219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Entorn natural</a:t>
            </a:r>
            <a:endParaRPr lang="ca-ES" dirty="0">
              <a:solidFill>
                <a:srgbClr val="FFFFFF"/>
              </a:solidFill>
            </a:endParaRPr>
          </a:p>
        </p:txBody>
      </p:sp>
      <p:pic>
        <p:nvPicPr>
          <p:cNvPr id="16" name="Marcador de posición de imagen 6" descr="IMG-20190404-WA0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 r="23939"/>
          <a:stretch>
            <a:fillRect/>
          </a:stretch>
        </p:blipFill>
        <p:spPr>
          <a:xfrm>
            <a:off x="6034861" y="981327"/>
            <a:ext cx="2805548" cy="261361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/>
          <p:cNvSpPr txBox="1"/>
          <p:nvPr/>
        </p:nvSpPr>
        <p:spPr>
          <a:xfrm>
            <a:off x="6402519" y="1191969"/>
            <a:ext cx="219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Entorn tecnològic</a:t>
            </a:r>
            <a:endParaRPr lang="ca-ES" dirty="0">
              <a:solidFill>
                <a:srgbClr val="FFFFFF"/>
              </a:solidFill>
            </a:endParaRPr>
          </a:p>
        </p:txBody>
      </p:sp>
      <p:pic>
        <p:nvPicPr>
          <p:cNvPr id="12" name="Marcador de posición de imagen 4" descr="IMG-20191115-WA00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4" b="15154"/>
          <a:stretch>
            <a:fillRect/>
          </a:stretch>
        </p:blipFill>
        <p:spPr>
          <a:xfrm>
            <a:off x="3148277" y="3675298"/>
            <a:ext cx="2801033" cy="260940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/>
        </p:nvSpPr>
        <p:spPr>
          <a:xfrm>
            <a:off x="3353450" y="5742785"/>
            <a:ext cx="231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Entorn internacional</a:t>
            </a:r>
            <a:endParaRPr lang="ca-ES" dirty="0">
              <a:solidFill>
                <a:srgbClr val="FFFFFF"/>
              </a:solidFill>
            </a:endParaRPr>
          </a:p>
        </p:txBody>
      </p:sp>
      <p:sp>
        <p:nvSpPr>
          <p:cNvPr id="19" name="Marcador de texto 3"/>
          <p:cNvSpPr txBox="1">
            <a:spLocks/>
          </p:cNvSpPr>
          <p:nvPr/>
        </p:nvSpPr>
        <p:spPr>
          <a:xfrm>
            <a:off x="460184" y="3364249"/>
            <a:ext cx="2139696" cy="30634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sz="1500" dirty="0" smtClean="0"/>
              <a:t>APRENENTATGE DE L’ANGLÈS DES DE P3 I D’UNA SEGONA LLENGUA ESTRANGERA (FRANCÈS)</a:t>
            </a:r>
          </a:p>
          <a:p>
            <a:pPr marL="285750" indent="-285750">
              <a:buFont typeface="Arial"/>
              <a:buChar char="•"/>
            </a:pPr>
            <a:r>
              <a:rPr lang="es-ES" sz="1500" dirty="0" smtClean="0"/>
              <a:t>ERASMUS+ PROJECT</a:t>
            </a:r>
          </a:p>
          <a:p>
            <a:pPr marL="285750" indent="-285750">
              <a:buFont typeface="Arial"/>
              <a:buChar char="•"/>
            </a:pPr>
            <a:r>
              <a:rPr lang="es-ES" sz="1500" dirty="0" smtClean="0"/>
              <a:t>EXCHANGE PROJECT</a:t>
            </a:r>
          </a:p>
          <a:p>
            <a:pPr marL="285750" indent="-285750">
              <a:buFont typeface="Arial"/>
              <a:buChar char="•"/>
            </a:pPr>
            <a:r>
              <a:rPr lang="es-ES" sz="1500" dirty="0" smtClean="0"/>
              <a:t>FIRST CERTIFICATE</a:t>
            </a:r>
          </a:p>
          <a:p>
            <a:pPr marL="285750" indent="-285750">
              <a:buFont typeface="Arial"/>
              <a:buChar char="•"/>
            </a:pPr>
            <a:r>
              <a:rPr lang="es-ES" sz="1500" dirty="0" smtClean="0"/>
              <a:t>DIPLOMA DUAL</a:t>
            </a:r>
          </a:p>
        </p:txBody>
      </p:sp>
    </p:spTree>
    <p:extLst>
      <p:ext uri="{BB962C8B-B14F-4D97-AF65-F5344CB8AC3E}">
        <p14:creationId xmlns:p14="http://schemas.microsoft.com/office/powerpoint/2010/main" val="401040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59579"/>
            <a:ext cx="2142680" cy="1368659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PROJECTE</a:t>
            </a:r>
            <a:br>
              <a:rPr lang="es-ES" dirty="0" smtClean="0">
                <a:solidFill>
                  <a:srgbClr val="FFFFFF"/>
                </a:solidFill>
              </a:rPr>
            </a:br>
            <a:r>
              <a:rPr lang="es-ES" dirty="0" smtClean="0">
                <a:solidFill>
                  <a:srgbClr val="FFFFFF"/>
                </a:solidFill>
              </a:rPr>
              <a:t>EMOCIONAL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9" name="Marcador de posición de imagen 4" descr="IMG-20191121-WA000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6" b="23796"/>
          <a:stretch>
            <a:fillRect/>
          </a:stretch>
        </p:blipFill>
        <p:spPr>
          <a:xfrm>
            <a:off x="3141769" y="959580"/>
            <a:ext cx="2775180" cy="25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2484197"/>
            <a:ext cx="2139696" cy="75751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b="1" dirty="0" smtClean="0"/>
              <a:t>DES DELS 3 ANYS</a:t>
            </a:r>
          </a:p>
          <a:p>
            <a:pPr marL="285750" indent="-285750">
              <a:buFont typeface="Arial"/>
              <a:buChar char="•"/>
            </a:pPr>
            <a:endParaRPr lang="es-ES" b="1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3353450" y="1191969"/>
            <a:ext cx="219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Entorn natural</a:t>
            </a:r>
            <a:endParaRPr lang="ca-ES" dirty="0">
              <a:solidFill>
                <a:srgbClr val="FFFFFF"/>
              </a:solidFill>
            </a:endParaRPr>
          </a:p>
        </p:txBody>
      </p:sp>
      <p:pic>
        <p:nvPicPr>
          <p:cNvPr id="16" name="Marcador de posición de imagen 6" descr="IMG-20190404-WA0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 r="23939"/>
          <a:stretch>
            <a:fillRect/>
          </a:stretch>
        </p:blipFill>
        <p:spPr>
          <a:xfrm>
            <a:off x="6034861" y="981327"/>
            <a:ext cx="2805548" cy="261361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/>
          <p:cNvSpPr txBox="1"/>
          <p:nvPr/>
        </p:nvSpPr>
        <p:spPr>
          <a:xfrm>
            <a:off x="6402519" y="1191969"/>
            <a:ext cx="219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Entorn tecnològic</a:t>
            </a:r>
            <a:endParaRPr lang="ca-ES" dirty="0">
              <a:solidFill>
                <a:srgbClr val="FFFFFF"/>
              </a:solidFill>
            </a:endParaRPr>
          </a:p>
        </p:txBody>
      </p:sp>
      <p:pic>
        <p:nvPicPr>
          <p:cNvPr id="12" name="Marcador de posición de imagen 4" descr="IMG-20191115-WA00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4" b="15154"/>
          <a:stretch>
            <a:fillRect/>
          </a:stretch>
        </p:blipFill>
        <p:spPr>
          <a:xfrm>
            <a:off x="3148277" y="3675298"/>
            <a:ext cx="2801033" cy="260940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/>
        </p:nvSpPr>
        <p:spPr>
          <a:xfrm>
            <a:off x="3353450" y="5742785"/>
            <a:ext cx="231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Entorn internacional</a:t>
            </a:r>
            <a:endParaRPr lang="ca-ES" dirty="0">
              <a:solidFill>
                <a:srgbClr val="FFFFFF"/>
              </a:solidFill>
            </a:endParaRPr>
          </a:p>
        </p:txBody>
      </p:sp>
      <p:pic>
        <p:nvPicPr>
          <p:cNvPr id="14" name="Marcador de posición de imagen 21" descr="66472263_1186334298157123_3642017806129561600_n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r="12211"/>
          <a:stretch>
            <a:fillRect/>
          </a:stretch>
        </p:blipFill>
        <p:spPr>
          <a:xfrm>
            <a:off x="6092775" y="3687311"/>
            <a:ext cx="2788137" cy="259739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/>
          <p:cNvSpPr txBox="1"/>
          <p:nvPr/>
        </p:nvSpPr>
        <p:spPr>
          <a:xfrm flipH="1">
            <a:off x="6502302" y="5742785"/>
            <a:ext cx="233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FFFF"/>
                </a:solidFill>
              </a:rPr>
              <a:t>Entorn emocional</a:t>
            </a:r>
            <a:endParaRPr lang="ca-ES" dirty="0">
              <a:solidFill>
                <a:srgbClr val="FFFFFF"/>
              </a:solidFill>
            </a:endParaRPr>
          </a:p>
        </p:txBody>
      </p:sp>
      <p:sp>
        <p:nvSpPr>
          <p:cNvPr id="20" name="Marcador de texto 3"/>
          <p:cNvSpPr txBox="1">
            <a:spLocks/>
          </p:cNvSpPr>
          <p:nvPr/>
        </p:nvSpPr>
        <p:spPr>
          <a:xfrm>
            <a:off x="460184" y="3364249"/>
            <a:ext cx="2139696" cy="30634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r>
              <a:rPr lang="es-ES" sz="1500" dirty="0" smtClean="0"/>
              <a:t>EN UNA ESCOLA PETITA, PROPERA I FAMILIAR COM LA NOSTRA, EL RECONEIXEMENT I LA GESTIÓ DE LES EMOCIONS I LA CREACIÓ D’UN CLIMA DE </a:t>
            </a:r>
            <a:r>
              <a:rPr lang="es-ES" sz="1500" b="1" dirty="0" smtClean="0"/>
              <a:t>BENENESTAR</a:t>
            </a:r>
            <a:r>
              <a:rPr lang="es-ES" sz="1500" dirty="0" smtClean="0"/>
              <a:t>, DE </a:t>
            </a:r>
            <a:r>
              <a:rPr lang="es-ES" sz="1500" b="1" dirty="0" smtClean="0"/>
              <a:t>RESPECTE</a:t>
            </a:r>
            <a:r>
              <a:rPr lang="es-ES" sz="1500" dirty="0" smtClean="0"/>
              <a:t> I DE </a:t>
            </a:r>
            <a:r>
              <a:rPr lang="es-ES" sz="1500" b="1" dirty="0" smtClean="0"/>
              <a:t>CONFIANÇA</a:t>
            </a:r>
            <a:r>
              <a:rPr lang="es-ES" sz="1500" dirty="0" smtClean="0"/>
              <a:t> SÓN L’EIX VERTEBRADOR DE LA NOSTRA ACTUACIÓ AMB ELS ALUMNES</a:t>
            </a:r>
          </a:p>
        </p:txBody>
      </p:sp>
    </p:spTree>
    <p:extLst>
      <p:ext uri="{BB962C8B-B14F-4D97-AF65-F5344CB8AC3E}">
        <p14:creationId xmlns:p14="http://schemas.microsoft.com/office/powerpoint/2010/main" val="21205468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Personalizar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6CCFF"/>
      </a:accent1>
      <a:accent2>
        <a:srgbClr val="FF8000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Claridad.thmx</Template>
  <TotalTime>392</TotalTime>
  <Words>432</Words>
  <Application>Microsoft Macintosh PowerPoint</Application>
  <PresentationFormat>Presentación en pantalla (4:3)</PresentationFormat>
  <Paragraphs>202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Clarity</vt:lpstr>
      <vt:lpstr>Presentación de PowerPoint</vt:lpstr>
      <vt:lpstr>Presentación de PowerPoint</vt:lpstr>
      <vt:lpstr>L’ESCOLA</vt:lpstr>
      <vt:lpstr>Presentación de PowerPoint</vt:lpstr>
      <vt:lpstr>Presentación de PowerPoint</vt:lpstr>
      <vt:lpstr>PROJECTE NATURA</vt:lpstr>
      <vt:lpstr>PLEITIC - PROJECTE TECNOLÒGIC</vt:lpstr>
      <vt:lpstr>PROJECTE INTERNACIONAL</vt:lpstr>
      <vt:lpstr>PROJECTE EMOCIONAL</vt:lpstr>
      <vt:lpstr>ALTRES PROJECTES</vt:lpstr>
      <vt:lpstr>Projecte educatiu Casal22</vt:lpstr>
      <vt:lpstr>RESULTATS</vt:lpstr>
      <vt:lpstr> GRÀCIES PER LA VOSTRA CONFIANÇA i ATENCIÓ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Portes obertes</dc:title>
  <dc:creator>Cesar Sanchez Moreno</dc:creator>
  <cp:lastModifiedBy>Cesar Sanchez Moreno</cp:lastModifiedBy>
  <cp:revision>23</cp:revision>
  <dcterms:created xsi:type="dcterms:W3CDTF">2020-02-27T11:21:19Z</dcterms:created>
  <dcterms:modified xsi:type="dcterms:W3CDTF">2020-05-14T09:58:27Z</dcterms:modified>
</cp:coreProperties>
</file>